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924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F7111-56B8-4E1E-AA59-2588129B3A44}" type="datetimeFigureOut">
              <a:rPr lang="en-IN" smtClean="0"/>
              <a:t>14-04-2025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B7648-7BD0-480F-B878-D3AB8522E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15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B7648-7BD0-480F-B878-D3AB8522EE0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3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3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18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9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3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4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3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2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6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1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1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0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6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3115" y="1986742"/>
            <a:ext cx="8372138" cy="1746486"/>
          </a:xfrm>
        </p:spPr>
        <p:txBody>
          <a:bodyPr>
            <a:normAutofit fontScale="90000"/>
          </a:bodyPr>
          <a:lstStyle/>
          <a:p>
            <a:r>
              <a:rPr dirty="0"/>
              <a:t>Smart Classroom System with Vision-Based Student </a:t>
            </a:r>
            <a:r>
              <a:rPr lang="en-IN" dirty="0"/>
              <a:t>      </a:t>
            </a:r>
            <a:r>
              <a:rPr dirty="0"/>
              <a:t>Engagement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4413" y="4467204"/>
            <a:ext cx="6555174" cy="1377651"/>
          </a:xfrm>
        </p:spPr>
        <p:txBody>
          <a:bodyPr/>
          <a:lstStyle/>
          <a:p>
            <a:r>
              <a:rPr dirty="0"/>
              <a:t>Using Convolutional Neural Networks (CNN)</a:t>
            </a:r>
            <a:endParaRPr lang="en-IN" dirty="0"/>
          </a:p>
          <a:p>
            <a:r>
              <a:rPr lang="en-IN" dirty="0"/>
              <a:t>Presented by: [Shaik </a:t>
            </a:r>
            <a:r>
              <a:rPr lang="en-IN" dirty="0" err="1"/>
              <a:t>ismail,Varshith</a:t>
            </a:r>
            <a:r>
              <a:rPr lang="en-IN" dirty="0"/>
              <a:t> Reddy ,</a:t>
            </a:r>
            <a:r>
              <a:rPr lang="en-IN" dirty="0" err="1"/>
              <a:t>Saurabah</a:t>
            </a:r>
            <a:r>
              <a:rPr lang="en-IN" dirty="0"/>
              <a:t>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84" y="-409142"/>
            <a:ext cx="7772400" cy="1609344"/>
          </a:xfrm>
        </p:spPr>
        <p:txBody>
          <a:bodyPr/>
          <a:lstStyle/>
          <a:p>
            <a:r>
              <a:rPr dirty="0"/>
              <a:t>Model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84" y="732620"/>
            <a:ext cx="7772400" cy="4050792"/>
          </a:xfrm>
        </p:spPr>
        <p:txBody>
          <a:bodyPr/>
          <a:lstStyle/>
          <a:p>
            <a:r>
              <a:rPr dirty="0"/>
              <a:t>Accuracy and loss graphs plotted.</a:t>
            </a:r>
          </a:p>
          <a:p>
            <a:r>
              <a:rPr dirty="0"/>
              <a:t>Confusion matrix and classification report generated.</a:t>
            </a:r>
          </a:p>
          <a:p>
            <a:r>
              <a:rPr dirty="0"/>
              <a:t>Metrics: Precision, Recall, F1-score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3A70B-9F41-97D1-9A95-66841230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68" t="29020" r="52783" b="20763"/>
          <a:stretch/>
        </p:blipFill>
        <p:spPr>
          <a:xfrm>
            <a:off x="391884" y="2000678"/>
            <a:ext cx="2557571" cy="2041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829968-8B55-48EF-6D92-341DC7490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7" t="24268" r="53083" b="23852"/>
          <a:stretch/>
        </p:blipFill>
        <p:spPr>
          <a:xfrm>
            <a:off x="3293215" y="2000678"/>
            <a:ext cx="2557570" cy="2041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C0318E-0DEA-171F-48E6-FF2534C718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68" t="26999" r="47819" b="11743"/>
          <a:stretch/>
        </p:blipFill>
        <p:spPr>
          <a:xfrm>
            <a:off x="6104307" y="2000678"/>
            <a:ext cx="2462177" cy="2041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E7FA40-129B-7885-48B6-F07D60A672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86" t="25336" r="61729" b="46874"/>
          <a:stretch/>
        </p:blipFill>
        <p:spPr>
          <a:xfrm>
            <a:off x="2248187" y="4321389"/>
            <a:ext cx="4373821" cy="22650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540" y="-281883"/>
            <a:ext cx="7772400" cy="1609344"/>
          </a:xfrm>
        </p:spPr>
        <p:txBody>
          <a:bodyPr/>
          <a:lstStyle/>
          <a:p>
            <a:r>
              <a:rPr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540" y="801372"/>
            <a:ext cx="7772400" cy="4050792"/>
          </a:xfrm>
        </p:spPr>
        <p:txBody>
          <a:bodyPr/>
          <a:lstStyle/>
          <a:p>
            <a:r>
              <a:rPr dirty="0"/>
              <a:t>Model shows good accuracy in classifying engagement.</a:t>
            </a:r>
          </a:p>
          <a:p>
            <a:r>
              <a:rPr dirty="0"/>
              <a:t>Clear distinction between engaged and not engaged images.</a:t>
            </a:r>
          </a:p>
          <a:p>
            <a:r>
              <a:rPr dirty="0"/>
              <a:t>Ready for real-time application with improvements.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EBE8E-CEDF-6406-FA01-50FD1D05A7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0" t="19876" r="27068" b="14118"/>
          <a:stretch/>
        </p:blipFill>
        <p:spPr>
          <a:xfrm>
            <a:off x="486419" y="2029245"/>
            <a:ext cx="5621179" cy="33815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Real-time classroom monitoring.</a:t>
            </a:r>
          </a:p>
          <a:p>
            <a:r>
              <a:t>Online education platforms.</a:t>
            </a:r>
          </a:p>
          <a:p>
            <a:r>
              <a:t>Interactive learning analytics systems.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Data augmentation techniques.</a:t>
            </a:r>
          </a:p>
          <a:p>
            <a:r>
              <a:t>Transfer learning with MobileNet or VGG.</a:t>
            </a:r>
          </a:p>
          <a:p>
            <a:r>
              <a:t>Real-time webcam integration using OpenCV.</a:t>
            </a:r>
          </a:p>
          <a:p>
            <a:r>
              <a:t>Deployment using Flask or TensorFlow Lite.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971" y="5097883"/>
            <a:ext cx="7772400" cy="1609344"/>
          </a:xfrm>
        </p:spPr>
        <p:txBody>
          <a:bodyPr/>
          <a:lstStyle/>
          <a:p>
            <a:r>
              <a:rPr dirty="0"/>
              <a:t>Thank You</a:t>
            </a:r>
            <a:r>
              <a:rPr lang="en-IN" dirty="0"/>
              <a:t> All 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88778-95D4-AD09-FA2C-0561F1D2B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818" y="458093"/>
            <a:ext cx="6907532" cy="4866671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Monitoring student engagement in classrooms is challenging.</a:t>
            </a:r>
          </a:p>
          <a:p>
            <a:r>
              <a:t>Traditional methods are manual and time-consuming.</a:t>
            </a:r>
          </a:p>
          <a:p>
            <a:r>
              <a:t>Need for an automated, AI-based solution.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11" y="-72259"/>
            <a:ext cx="7772400" cy="1609344"/>
          </a:xfrm>
        </p:spPr>
        <p:txBody>
          <a:bodyPr/>
          <a:lstStyle/>
          <a:p>
            <a:r>
              <a:rPr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511" y="1369056"/>
            <a:ext cx="7772400" cy="4050792"/>
          </a:xfrm>
        </p:spPr>
        <p:txBody>
          <a:bodyPr/>
          <a:lstStyle/>
          <a:p>
            <a:r>
              <a:rPr dirty="0"/>
              <a:t>To classify students as Engaged or Not Engaged using facial image data and CNN-based classification.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51A3F-6D66-4A4E-AA78-1532666A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2" y="2344440"/>
            <a:ext cx="8881056" cy="4372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17" y="3919"/>
            <a:ext cx="7772400" cy="1609344"/>
          </a:xfrm>
        </p:spPr>
        <p:txBody>
          <a:bodyPr/>
          <a:lstStyle/>
          <a:p>
            <a:r>
              <a:rPr dirty="0"/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55" y="1283040"/>
            <a:ext cx="7197114" cy="1758731"/>
          </a:xfrm>
        </p:spPr>
        <p:txBody>
          <a:bodyPr>
            <a:normAutofit/>
          </a:bodyPr>
          <a:lstStyle/>
          <a:p>
            <a:r>
              <a:rPr dirty="0"/>
              <a:t>Images categorized into two classes: 'Engaged' and 'Not Engaged'.</a:t>
            </a:r>
          </a:p>
          <a:p>
            <a:r>
              <a:rPr dirty="0"/>
              <a:t>Image size: 2</a:t>
            </a:r>
            <a:r>
              <a:rPr lang="en-IN" dirty="0"/>
              <a:t>56</a:t>
            </a:r>
            <a:r>
              <a:rPr dirty="0"/>
              <a:t>x2</a:t>
            </a:r>
            <a:r>
              <a:rPr lang="en-IN" dirty="0"/>
              <a:t>56</a:t>
            </a:r>
            <a:r>
              <a:rPr dirty="0"/>
              <a:t> pixels.</a:t>
            </a:r>
          </a:p>
          <a:p>
            <a:r>
              <a:rPr dirty="0"/>
              <a:t>Dataset split into training and validation sets (80/20).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4AADB-FEAB-34BF-4EFC-6BCCEE46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7" y="3041771"/>
            <a:ext cx="8900513" cy="36134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0C8628-3B0B-1460-C511-CD1C3CAF01B4}"/>
              </a:ext>
            </a:extLst>
          </p:cNvPr>
          <p:cNvSpPr/>
          <p:nvPr/>
        </p:nvSpPr>
        <p:spPr>
          <a:xfrm>
            <a:off x="474388" y="6146418"/>
            <a:ext cx="1980054" cy="2612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5857827-C8C4-1130-349C-412818B25401}"/>
              </a:ext>
            </a:extLst>
          </p:cNvPr>
          <p:cNvSpPr/>
          <p:nvPr/>
        </p:nvSpPr>
        <p:spPr>
          <a:xfrm rot="2825067">
            <a:off x="2711166" y="4851791"/>
            <a:ext cx="676743" cy="15195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61" y="-200859"/>
            <a:ext cx="7772400" cy="1609344"/>
          </a:xfrm>
        </p:spPr>
        <p:txBody>
          <a:bodyPr/>
          <a:lstStyle/>
          <a:p>
            <a:r>
              <a:rPr dirty="0"/>
              <a:t>Tools &amp;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92" y="1169847"/>
            <a:ext cx="7772400" cy="4050792"/>
          </a:xfrm>
        </p:spPr>
        <p:txBody>
          <a:bodyPr/>
          <a:lstStyle/>
          <a:p>
            <a:r>
              <a:rPr dirty="0"/>
              <a:t>Python, TensorFlow, </a:t>
            </a:r>
            <a:r>
              <a:rPr dirty="0" err="1"/>
              <a:t>Keras</a:t>
            </a:r>
            <a:endParaRPr dirty="0"/>
          </a:p>
          <a:p>
            <a:r>
              <a:rPr dirty="0"/>
              <a:t>NumPy, Matplotlib, </a:t>
            </a:r>
            <a:r>
              <a:rPr dirty="0" err="1"/>
              <a:t>Sklearn</a:t>
            </a:r>
            <a:endParaRPr dirty="0"/>
          </a:p>
          <a:p>
            <a:r>
              <a:rPr dirty="0"/>
              <a:t>Google </a:t>
            </a:r>
            <a:r>
              <a:rPr dirty="0" err="1"/>
              <a:t>Colab</a:t>
            </a:r>
            <a:r>
              <a:rPr dirty="0"/>
              <a:t> or </a:t>
            </a:r>
            <a:r>
              <a:rPr dirty="0" err="1"/>
              <a:t>Jupyter</a:t>
            </a:r>
            <a:r>
              <a:rPr dirty="0"/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0F804-4515-64F9-ABC8-EC20FEEAE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9" y="2649970"/>
            <a:ext cx="5429386" cy="3636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148CD-F174-4D68-7EC2-D7CBE92E61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7961" r="43886"/>
          <a:stretch/>
        </p:blipFill>
        <p:spPr>
          <a:xfrm>
            <a:off x="5732117" y="2779191"/>
            <a:ext cx="3221053" cy="3721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2" y="-118872"/>
            <a:ext cx="7772400" cy="1609344"/>
          </a:xfrm>
        </p:spPr>
        <p:txBody>
          <a:bodyPr/>
          <a:lstStyle/>
          <a:p>
            <a:r>
              <a:rPr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665" y="1062629"/>
            <a:ext cx="7772400" cy="4050792"/>
          </a:xfrm>
        </p:spPr>
        <p:txBody>
          <a:bodyPr/>
          <a:lstStyle/>
          <a:p>
            <a:r>
              <a:t>Images loaded using ImageDataGenerator.</a:t>
            </a:r>
          </a:p>
          <a:p>
            <a:r>
              <a:t>Rescaling pixel values (0–1).</a:t>
            </a:r>
          </a:p>
          <a:p>
            <a:r>
              <a:t>Split into training and validation sets.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88E9D-2AFA-4D2F-38F4-14A2F32A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03" t="25811" r="2181" b="4242"/>
          <a:stretch/>
        </p:blipFill>
        <p:spPr>
          <a:xfrm>
            <a:off x="116878" y="2358189"/>
            <a:ext cx="9027122" cy="40507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1. Conv2D (32 filters, 3x3) + </a:t>
            </a:r>
            <a:r>
              <a:rPr dirty="0" err="1"/>
              <a:t>ReLU</a:t>
            </a:r>
            <a:endParaRPr dirty="0"/>
          </a:p>
          <a:p>
            <a:r>
              <a:rPr dirty="0"/>
              <a:t>2. MaxPooling2D (2x2)</a:t>
            </a:r>
          </a:p>
          <a:p>
            <a:r>
              <a:rPr dirty="0"/>
              <a:t>3. Conv2D (64 filters, 3x3) + </a:t>
            </a:r>
            <a:r>
              <a:rPr dirty="0" err="1"/>
              <a:t>ReLU</a:t>
            </a:r>
            <a:endParaRPr dirty="0"/>
          </a:p>
          <a:p>
            <a:r>
              <a:rPr dirty="0"/>
              <a:t>4. MaxPooling2D (2x2)</a:t>
            </a:r>
          </a:p>
          <a:p>
            <a:r>
              <a:rPr dirty="0"/>
              <a:t>5. Flatten</a:t>
            </a:r>
          </a:p>
          <a:p>
            <a:r>
              <a:rPr dirty="0"/>
              <a:t>6. Dense (128 neurons, </a:t>
            </a:r>
            <a:r>
              <a:rPr dirty="0" err="1"/>
              <a:t>ReLU</a:t>
            </a:r>
            <a:r>
              <a:rPr dirty="0"/>
              <a:t>)</a:t>
            </a:r>
          </a:p>
          <a:p>
            <a:r>
              <a:rPr dirty="0"/>
              <a:t>7. Dense (1 neuron, Sigmoid)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413-3839-1BE2-1C3F-8AB32DD6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159" y="388379"/>
            <a:ext cx="4195583" cy="752902"/>
          </a:xfrm>
        </p:spPr>
        <p:txBody>
          <a:bodyPr>
            <a:normAutofit/>
          </a:bodyPr>
          <a:lstStyle/>
          <a:p>
            <a:r>
              <a:rPr lang="en-IN" dirty="0"/>
              <a:t>Uses of layers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A3811-6EA8-F652-21DE-EA6EAFC78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546" t="27070" r="20551" b="15740"/>
          <a:stretch/>
        </p:blipFill>
        <p:spPr>
          <a:xfrm>
            <a:off x="4632159" y="1251203"/>
            <a:ext cx="4427872" cy="327954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8C0EC5-984C-FDD1-961C-F9E7E063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09"/>
            <a:ext cx="4572000" cy="66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15" y="-320040"/>
            <a:ext cx="7772400" cy="1609344"/>
          </a:xfrm>
        </p:spPr>
        <p:txBody>
          <a:bodyPr/>
          <a:lstStyle/>
          <a:p>
            <a:r>
              <a:rPr dirty="0"/>
              <a:t>Model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64" y="863249"/>
            <a:ext cx="7772400" cy="4050792"/>
          </a:xfrm>
        </p:spPr>
        <p:txBody>
          <a:bodyPr/>
          <a:lstStyle/>
          <a:p>
            <a:r>
              <a:rPr dirty="0"/>
              <a:t>Loss Function: Binary </a:t>
            </a:r>
            <a:r>
              <a:rPr dirty="0" err="1"/>
              <a:t>Crossentropy</a:t>
            </a:r>
            <a:endParaRPr dirty="0"/>
          </a:p>
          <a:p>
            <a:r>
              <a:rPr dirty="0"/>
              <a:t>Optimizer: Adam</a:t>
            </a:r>
          </a:p>
          <a:p>
            <a:r>
              <a:rPr dirty="0"/>
              <a:t>Epochs: 10</a:t>
            </a:r>
          </a:p>
          <a:p>
            <a:r>
              <a:rPr dirty="0"/>
              <a:t>Batch Size: 32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0D077-4362-DB3C-F9B1-EA161F59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75"/>
          <a:stretch/>
        </p:blipFill>
        <p:spPr>
          <a:xfrm>
            <a:off x="386730" y="2670907"/>
            <a:ext cx="8504606" cy="404768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113</TotalTime>
  <Words>308</Words>
  <Application>Microsoft Office PowerPoint</Application>
  <PresentationFormat>On-screen Show (4:3)</PresentationFormat>
  <Paragraphs>54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Rockwell</vt:lpstr>
      <vt:lpstr>Rockwell Condensed</vt:lpstr>
      <vt:lpstr>Wingdings</vt:lpstr>
      <vt:lpstr>Wood Type</vt:lpstr>
      <vt:lpstr>Smart Classroom System with Vision-Based Student       Engagement Analysis</vt:lpstr>
      <vt:lpstr>Problem Statement</vt:lpstr>
      <vt:lpstr>Objective</vt:lpstr>
      <vt:lpstr>Dataset Overview</vt:lpstr>
      <vt:lpstr>Tools &amp; Technologies</vt:lpstr>
      <vt:lpstr>Data Preprocessing</vt:lpstr>
      <vt:lpstr>Model Architecture</vt:lpstr>
      <vt:lpstr>Uses of layers </vt:lpstr>
      <vt:lpstr>Model Training</vt:lpstr>
      <vt:lpstr>Model Evaluation</vt:lpstr>
      <vt:lpstr>Results</vt:lpstr>
      <vt:lpstr>Applications</vt:lpstr>
      <vt:lpstr>Future Enhancements</vt:lpstr>
      <vt:lpstr>Thank You All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shaik ismail</cp:lastModifiedBy>
  <cp:revision>5</cp:revision>
  <dcterms:created xsi:type="dcterms:W3CDTF">2013-01-27T09:14:16Z</dcterms:created>
  <dcterms:modified xsi:type="dcterms:W3CDTF">2025-04-14T09:42:05Z</dcterms:modified>
  <cp:category/>
</cp:coreProperties>
</file>